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3" r:id="rId2"/>
  </p:sldIdLst>
  <p:sldSz cx="6858000" cy="93599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0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31818"/>
            <a:ext cx="5829300" cy="325863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916115"/>
            <a:ext cx="5143500" cy="225980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24C4-7EB2-4FC1-B06E-CA5043DB42F8}" type="datetimeFigureOut">
              <a:rPr lang="es-AR" smtClean="0"/>
              <a:t>09/10/2023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176-6491-4E4B-8E99-6A59C147780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0578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24C4-7EB2-4FC1-B06E-CA5043DB42F8}" type="datetimeFigureOut">
              <a:rPr lang="es-AR" smtClean="0"/>
              <a:t>09/10/2023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176-6491-4E4B-8E99-6A59C147780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77868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98328"/>
            <a:ext cx="1478756" cy="793208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98328"/>
            <a:ext cx="4350544" cy="793208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24C4-7EB2-4FC1-B06E-CA5043DB42F8}" type="datetimeFigureOut">
              <a:rPr lang="es-AR" smtClean="0"/>
              <a:t>09/10/2023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176-6491-4E4B-8E99-6A59C147780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5211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24C4-7EB2-4FC1-B06E-CA5043DB42F8}" type="datetimeFigureOut">
              <a:rPr lang="es-AR" smtClean="0"/>
              <a:t>09/10/2023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176-6491-4E4B-8E99-6A59C147780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65710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333478"/>
            <a:ext cx="5915025" cy="389345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263769"/>
            <a:ext cx="5915025" cy="204747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24C4-7EB2-4FC1-B06E-CA5043DB42F8}" type="datetimeFigureOut">
              <a:rPr lang="es-AR" smtClean="0"/>
              <a:t>09/10/2023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176-6491-4E4B-8E99-6A59C147780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8066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91640"/>
            <a:ext cx="2914650" cy="59387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91640"/>
            <a:ext cx="2914650" cy="59387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24C4-7EB2-4FC1-B06E-CA5043DB42F8}" type="datetimeFigureOut">
              <a:rPr lang="es-AR" smtClean="0"/>
              <a:t>09/10/2023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176-6491-4E4B-8E99-6A59C147780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3065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98330"/>
            <a:ext cx="5915025" cy="180914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94476"/>
            <a:ext cx="2901255" cy="112448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418964"/>
            <a:ext cx="2901255" cy="502878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94476"/>
            <a:ext cx="2915543" cy="112448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418964"/>
            <a:ext cx="2915543" cy="502878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24C4-7EB2-4FC1-B06E-CA5043DB42F8}" type="datetimeFigureOut">
              <a:rPr lang="es-AR" smtClean="0"/>
              <a:t>09/10/2023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176-6491-4E4B-8E99-6A59C147780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6602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24C4-7EB2-4FC1-B06E-CA5043DB42F8}" type="datetimeFigureOut">
              <a:rPr lang="es-AR" smtClean="0"/>
              <a:t>09/10/2023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176-6491-4E4B-8E99-6A59C147780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5416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24C4-7EB2-4FC1-B06E-CA5043DB42F8}" type="datetimeFigureOut">
              <a:rPr lang="es-AR" smtClean="0"/>
              <a:t>09/10/2023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176-6491-4E4B-8E99-6A59C147780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2008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23993"/>
            <a:ext cx="2211884" cy="218397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47654"/>
            <a:ext cx="3471863" cy="665159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807970"/>
            <a:ext cx="2211884" cy="520211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24C4-7EB2-4FC1-B06E-CA5043DB42F8}" type="datetimeFigureOut">
              <a:rPr lang="es-AR" smtClean="0"/>
              <a:t>09/10/2023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176-6491-4E4B-8E99-6A59C147780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7844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23993"/>
            <a:ext cx="2211884" cy="218397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47654"/>
            <a:ext cx="3471863" cy="665159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807970"/>
            <a:ext cx="2211884" cy="520211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24C4-7EB2-4FC1-B06E-CA5043DB42F8}" type="datetimeFigureOut">
              <a:rPr lang="es-AR" smtClean="0"/>
              <a:t>09/10/2023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176-6491-4E4B-8E99-6A59C147780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248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98330"/>
            <a:ext cx="5915025" cy="1809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91640"/>
            <a:ext cx="5915025" cy="5938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675243"/>
            <a:ext cx="1543050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824C4-7EB2-4FC1-B06E-CA5043DB42F8}" type="datetimeFigureOut">
              <a:rPr lang="es-AR" smtClean="0"/>
              <a:t>09/10/2023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675243"/>
            <a:ext cx="2314575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675243"/>
            <a:ext cx="1543050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10176-6491-4E4B-8E99-6A59C147780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988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advantaseeds.com/crops/grain-sorghum/" TargetMode="External"/><Relationship Id="rId13" Type="http://schemas.openxmlformats.org/officeDocument/2006/relationships/hyperlink" Target="https://academic.oup.com/jxb/article/64/18/5721/610104?login=false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researchgate.net/profile/Roberto-Benech-Arnold" TargetMode="External"/><Relationship Id="rId12" Type="http://schemas.openxmlformats.org/officeDocument/2006/relationships/hyperlink" Target="https://link.springer.com/article/10.1007/s10681-016-1717-z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maps/place/Facultad+de+Agronom%C3%ADa+-+UBA/@-34.5896814,-58.505519,13.25z/data=!4m5!3m4!1s0x0:0x54ed9c2042a608ae!8m2!3d-34.5938419!4d-58.4837105" TargetMode="External"/><Relationship Id="rId11" Type="http://schemas.openxmlformats.org/officeDocument/2006/relationships/hyperlink" Target="https://www.cambridge.org/core/journals/seed-science-research/article/dormancy-in-cereals-not-too-much-not-so-little-about-the-mechanisms-behind-this-trait/46F21652C97E4FBC5EEAC072376A7DA7" TargetMode="External"/><Relationship Id="rId5" Type="http://schemas.openxmlformats.org/officeDocument/2006/relationships/hyperlink" Target="https://www.ifeva.edu.ar/index.php" TargetMode="External"/><Relationship Id="rId15" Type="http://schemas.openxmlformats.org/officeDocument/2006/relationships/hyperlink" Target="mailto:mvr@agro.uba.ar" TargetMode="External"/><Relationship Id="rId10" Type="http://schemas.openxmlformats.org/officeDocument/2006/relationships/hyperlink" Target="https://doi.org/10.3389/fpls.2018.00811" TargetMode="External"/><Relationship Id="rId4" Type="http://schemas.openxmlformats.org/officeDocument/2006/relationships/hyperlink" Target="https://www.argentina.gob.ar/ciencia/agencia/fondo-para-la-investigacion-cientifica-y-tecnologica-foncyt/requisitos" TargetMode="External"/><Relationship Id="rId9" Type="http://schemas.openxmlformats.org/officeDocument/2006/relationships/hyperlink" Target="https://www.cambridge.org/core/journals/seed-science-research/article/abs/phenotyping-for-resistance-to-preharvest-sprouting-in-grain-sorghum/E187A1C96386C170E87FA385D166081E" TargetMode="External"/><Relationship Id="rId14" Type="http://schemas.openxmlformats.org/officeDocument/2006/relationships/hyperlink" Target="mailto:benech@agro.uba.a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6240845E-A4B0-541B-4422-6035100D4A72}"/>
              </a:ext>
            </a:extLst>
          </p:cNvPr>
          <p:cNvGrpSpPr>
            <a:grpSpLocks noChangeAspect="1"/>
          </p:cNvGrpSpPr>
          <p:nvPr/>
        </p:nvGrpSpPr>
        <p:grpSpPr>
          <a:xfrm>
            <a:off x="161160" y="239151"/>
            <a:ext cx="6119583" cy="8947052"/>
            <a:chOff x="1082443" y="1226680"/>
            <a:chExt cx="4380296" cy="6355177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xmlns="" id="{5BA1B252-98F8-74FB-8BE9-408D59038CAE}"/>
                </a:ext>
              </a:extLst>
            </p:cNvPr>
            <p:cNvGrpSpPr/>
            <p:nvPr/>
          </p:nvGrpSpPr>
          <p:grpSpPr>
            <a:xfrm>
              <a:off x="1340740" y="3370182"/>
              <a:ext cx="3972557" cy="1407554"/>
              <a:chOff x="533925" y="5229497"/>
              <a:chExt cx="4231815" cy="1484344"/>
            </a:xfrm>
          </p:grpSpPr>
          <p:pic>
            <p:nvPicPr>
              <p:cNvPr id="31" name="Imagen 30">
                <a:extLst>
                  <a:ext uri="{FF2B5EF4-FFF2-40B4-BE49-F238E27FC236}">
                    <a16:creationId xmlns:a16="http://schemas.microsoft.com/office/drawing/2014/main" xmlns="" id="{DDC6842A-C31F-AAE4-ACE1-C42D43E04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925" y="5229497"/>
                <a:ext cx="4231815" cy="1484344"/>
              </a:xfrm>
              <a:prstGeom prst="rect">
                <a:avLst/>
              </a:prstGeom>
            </p:spPr>
          </p:pic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xmlns="" id="{1E75B2DA-47CA-E703-7F70-DE7012E3C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80423" y="5677395"/>
                <a:ext cx="984747" cy="997811"/>
              </a:xfrm>
              <a:prstGeom prst="rect">
                <a:avLst/>
              </a:prstGeom>
            </p:spPr>
          </p:pic>
        </p:grp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xmlns="" id="{7B49904B-90A3-8CA1-7088-F2F781085B99}"/>
                </a:ext>
              </a:extLst>
            </p:cNvPr>
            <p:cNvSpPr txBox="1"/>
            <p:nvPr/>
          </p:nvSpPr>
          <p:spPr>
            <a:xfrm>
              <a:off x="1653863" y="2306158"/>
              <a:ext cx="3286511" cy="374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/>
                <a:t>Concurso de </a:t>
              </a:r>
              <a:r>
                <a:rPr lang="es-419" sz="1400" b="1" dirty="0" smtClean="0"/>
                <a:t>1</a:t>
              </a:r>
              <a:r>
                <a:rPr lang="es-MX" sz="1400" b="1" dirty="0" smtClean="0"/>
                <a:t> Beca </a:t>
              </a:r>
              <a:r>
                <a:rPr lang="es-MX" sz="1400" b="1" dirty="0"/>
                <a:t>de postgrado </a:t>
              </a:r>
              <a:r>
                <a:rPr lang="es-MX" sz="1400" b="1" dirty="0" err="1"/>
                <a:t>FONCyT</a:t>
              </a:r>
              <a:r>
                <a:rPr lang="es-MX" sz="1400" b="1" dirty="0"/>
                <a:t>: </a:t>
              </a:r>
            </a:p>
            <a:p>
              <a:pPr algn="ctr"/>
              <a:r>
                <a:rPr lang="es-MX" sz="1400" b="1" dirty="0">
                  <a:solidFill>
                    <a:srgbClr val="0070C0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1 Nivel inicial (Doctoral</a:t>
              </a:r>
              <a:r>
                <a:rPr lang="es-MX" sz="1400" b="1" dirty="0" smtClean="0">
                  <a:solidFill>
                    <a:srgbClr val="0070C0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)</a:t>
              </a:r>
              <a:endParaRPr lang="es-MX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xmlns="" id="{75DBABF7-50D3-3CDA-18F0-009314AF9E33}"/>
                </a:ext>
              </a:extLst>
            </p:cNvPr>
            <p:cNvSpPr txBox="1"/>
            <p:nvPr/>
          </p:nvSpPr>
          <p:spPr>
            <a:xfrm>
              <a:off x="1833925" y="2695185"/>
              <a:ext cx="2986186" cy="46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200" dirty="0"/>
                <a:t>Lugar de trabajo: </a:t>
              </a:r>
              <a:r>
                <a:rPr lang="es-419" sz="1200" dirty="0" smtClean="0"/>
                <a:t>Cátedra de Cultivos Industriales - </a:t>
              </a:r>
              <a:r>
                <a:rPr lang="es-MX" sz="1200" dirty="0" smtClean="0">
                  <a:hlinkClick r:id="rId5"/>
                </a:rPr>
                <a:t>IFEVA</a:t>
              </a:r>
              <a:r>
                <a:rPr lang="es-MX" sz="1200" dirty="0" smtClean="0"/>
                <a:t> </a:t>
              </a:r>
              <a:r>
                <a:rPr lang="es-MX" sz="1200" dirty="0"/>
                <a:t>- </a:t>
              </a:r>
              <a:r>
                <a:rPr lang="es-MX" sz="1200" dirty="0">
                  <a:hlinkClick r:id="rId6"/>
                </a:rPr>
                <a:t>Facultad de Agronomía de la UBA</a:t>
              </a:r>
              <a:r>
                <a:rPr lang="es-MX" sz="1200" dirty="0"/>
                <a:t> (Ciudad de Buenos Aires, Argentina). A iniciar en </a:t>
              </a:r>
              <a:r>
                <a:rPr lang="es-419" sz="1200" dirty="0" smtClean="0"/>
                <a:t>Noviembre</a:t>
              </a:r>
              <a:r>
                <a:rPr lang="es-MX" sz="1200" dirty="0" smtClean="0"/>
                <a:t> </a:t>
              </a:r>
              <a:r>
                <a:rPr lang="es-MX" sz="1200" dirty="0"/>
                <a:t>2023. 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xmlns="" id="{E65EE764-DF4B-6DF7-D304-EF0D22212DAC}"/>
                </a:ext>
              </a:extLst>
            </p:cNvPr>
            <p:cNvSpPr txBox="1"/>
            <p:nvPr/>
          </p:nvSpPr>
          <p:spPr>
            <a:xfrm>
              <a:off x="1472859" y="1226680"/>
              <a:ext cx="3972557" cy="991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400" dirty="0"/>
                <a:t>¿Te interesa el mejoramiento genético </a:t>
              </a:r>
              <a:r>
                <a:rPr lang="es-419" sz="1400" dirty="0" smtClean="0"/>
                <a:t>y la fisiología de </a:t>
              </a:r>
              <a:r>
                <a:rPr lang="es-MX" sz="1400" dirty="0" smtClean="0"/>
                <a:t>plantas</a:t>
              </a:r>
              <a:r>
                <a:rPr lang="es-419" sz="1400" dirty="0" smtClean="0"/>
                <a:t> cultivadas</a:t>
              </a:r>
              <a:r>
                <a:rPr lang="es-MX" sz="1400" dirty="0" smtClean="0"/>
                <a:t>? </a:t>
              </a:r>
              <a:r>
                <a:rPr lang="es-MX" sz="1400" dirty="0"/>
                <a:t>¿Te gusta tanto el trabajo de campo como el de laboratorio, y también la bioinformática? </a:t>
              </a:r>
            </a:p>
            <a:p>
              <a:pPr algn="ctr"/>
              <a:r>
                <a:rPr lang="es-MX" sz="1400" dirty="0" err="1"/>
                <a:t>Sumate</a:t>
              </a:r>
              <a:r>
                <a:rPr lang="es-MX" sz="1400" dirty="0"/>
                <a:t> a nuestro Proyecto de Investigación </a:t>
              </a:r>
              <a:r>
                <a:rPr lang="es-MX" sz="1400" dirty="0" smtClean="0"/>
                <a:t>(PI</a:t>
              </a:r>
              <a:r>
                <a:rPr lang="es-419" sz="1400" dirty="0" smtClean="0"/>
                <a:t>CT</a:t>
              </a:r>
              <a:r>
                <a:rPr lang="es-MX" sz="1400" dirty="0" smtClean="0"/>
                <a:t> 202</a:t>
              </a:r>
              <a:r>
                <a:rPr lang="es-419" sz="1400" dirty="0" smtClean="0"/>
                <a:t>1</a:t>
              </a:r>
              <a:r>
                <a:rPr lang="es-MX" sz="1400" dirty="0" smtClean="0"/>
                <a:t>-00</a:t>
              </a:r>
              <a:r>
                <a:rPr lang="es-419" sz="1400" dirty="0" smtClean="0"/>
                <a:t>738</a:t>
              </a:r>
              <a:r>
                <a:rPr lang="es-MX" sz="1400" dirty="0" smtClean="0"/>
                <a:t>) </a:t>
              </a:r>
              <a:endParaRPr lang="es-MX" sz="1400" dirty="0"/>
            </a:p>
            <a:p>
              <a:pPr algn="ctr"/>
              <a:r>
                <a:rPr lang="es-MX" sz="1400" b="1" dirty="0" smtClean="0"/>
                <a:t>“</a:t>
              </a:r>
              <a:r>
                <a:rPr lang="es-419" sz="1400" b="1" dirty="0" smtClean="0"/>
                <a:t>Fundamentos genéticos y moleculares </a:t>
              </a:r>
              <a:r>
                <a:rPr lang="es-MX" sz="1400" b="1" dirty="0" smtClean="0"/>
                <a:t>de </a:t>
              </a:r>
              <a:r>
                <a:rPr lang="es-MX" sz="1400" b="1" dirty="0"/>
                <a:t>la resistencia al brotado pre-cosecha en sorgo </a:t>
              </a:r>
              <a:r>
                <a:rPr lang="es-MX" sz="1400" b="1" dirty="0" err="1" smtClean="0"/>
                <a:t>granífero</a:t>
              </a:r>
              <a:r>
                <a:rPr lang="es-MX" sz="1400" b="1" dirty="0" smtClean="0"/>
                <a:t>”</a:t>
              </a:r>
              <a:endParaRPr lang="es-419" sz="1400" b="1" dirty="0" smtClean="0"/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xmlns="" id="{C31C954A-44DB-2D82-7DE0-80D7AA1E88F0}"/>
                </a:ext>
              </a:extLst>
            </p:cNvPr>
            <p:cNvSpPr txBox="1"/>
            <p:nvPr/>
          </p:nvSpPr>
          <p:spPr>
            <a:xfrm>
              <a:off x="1319143" y="4834902"/>
              <a:ext cx="4143596" cy="462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200" dirty="0"/>
                <a:t>El proyecto se desarrolla bajo dirección de los Dres</a:t>
              </a:r>
              <a:r>
                <a:rPr lang="es-MX" sz="1200" dirty="0" smtClean="0"/>
                <a:t>. </a:t>
              </a:r>
              <a:r>
                <a:rPr lang="es-MX" sz="1200" dirty="0">
                  <a:hlinkClick r:id="rId7"/>
                </a:rPr>
                <a:t>Roberto </a:t>
              </a:r>
              <a:r>
                <a:rPr lang="es-MX" sz="1200" dirty="0" smtClean="0">
                  <a:hlinkClick r:id="rId7"/>
                </a:rPr>
                <a:t>Benech</a:t>
              </a:r>
              <a:r>
                <a:rPr lang="es-419" sz="1200" dirty="0" smtClean="0">
                  <a:hlinkClick r:id="rId7"/>
                </a:rPr>
                <a:t> </a:t>
              </a:r>
              <a:r>
                <a:rPr lang="es-419" sz="1200" dirty="0" err="1" smtClean="0">
                  <a:hlinkClick r:id="rId7"/>
                </a:rPr>
                <a:t>Arnold</a:t>
              </a:r>
              <a:r>
                <a:rPr lang="es-419" sz="1200" dirty="0" smtClean="0">
                  <a:hlinkClick r:id="rId7"/>
                </a:rPr>
                <a:t> y Verónica Rodríguez</a:t>
              </a:r>
              <a:r>
                <a:rPr lang="es-MX" sz="1200" dirty="0" smtClean="0">
                  <a:hlinkClick r:id="rId7"/>
                </a:rPr>
                <a:t> </a:t>
              </a:r>
              <a:r>
                <a:rPr lang="es-MX" sz="1200" dirty="0"/>
                <a:t>(IFEVA-CONICET/FAUBA) en interacción con </a:t>
              </a:r>
              <a:r>
                <a:rPr lang="es-MX" sz="1200" dirty="0">
                  <a:hlinkClick r:id="rId8"/>
                </a:rPr>
                <a:t>ADVANTA</a:t>
              </a:r>
              <a:r>
                <a:rPr lang="es-MX" sz="1200" dirty="0"/>
                <a:t> semillas (empresa adoptante del proyecto).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xmlns="" id="{047DCCDB-F102-6944-40C1-CF579867852D}"/>
                </a:ext>
              </a:extLst>
            </p:cNvPr>
            <p:cNvSpPr txBox="1"/>
            <p:nvPr/>
          </p:nvSpPr>
          <p:spPr>
            <a:xfrm>
              <a:off x="1377060" y="4136884"/>
              <a:ext cx="1444095" cy="79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Rodríguez et al 2021</a:t>
              </a:r>
              <a:endParaRPr lang="en-US" sz="11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100" b="1" u="sng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Benech&amp;Rodríguez</a:t>
              </a:r>
              <a:r>
                <a:rPr lang="en-US" sz="1100" b="1" u="sng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 2018 </a:t>
              </a:r>
              <a:endParaRPr lang="en-US" sz="11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r>
                <a:rPr lang="en-US" sz="1100" b="1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1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Rodríguez et al 2015</a:t>
              </a:r>
              <a:endParaRPr lang="en-US" sz="11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100" b="1" u="sng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2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Cantoro</a:t>
              </a:r>
              <a:r>
                <a:rPr lang="en-US" sz="1100" b="1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2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 et al 2016</a:t>
              </a:r>
              <a:endParaRPr lang="en-US" sz="11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100" b="1" u="sng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Cantoro</a:t>
              </a:r>
              <a:r>
                <a:rPr lang="en-US" sz="1100" b="1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 et al 2013</a:t>
              </a:r>
              <a:endParaRPr lang="en-US" sz="11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1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xmlns="" id="{E311D7AD-A6D9-9837-B849-56E99E93FB02}"/>
                </a:ext>
              </a:extLst>
            </p:cNvPr>
            <p:cNvSpPr txBox="1"/>
            <p:nvPr/>
          </p:nvSpPr>
          <p:spPr>
            <a:xfrm>
              <a:off x="1082443" y="7207345"/>
              <a:ext cx="4362973" cy="374512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/>
            <a:p>
              <a:pPr algn="just" defTabSz="394876">
                <a:defRPr/>
              </a:pPr>
              <a:r>
                <a:rPr lang="es-MX" sz="1400" dirty="0">
                  <a:latin typeface="Calibri" panose="020F0502020204030204"/>
                </a:rPr>
                <a:t>Interesados escribir antes del </a:t>
              </a:r>
              <a:r>
                <a:rPr lang="es-MX" sz="1400" dirty="0" smtClean="0">
                  <a:latin typeface="Calibri" panose="020F0502020204030204"/>
                </a:rPr>
                <a:t>3</a:t>
              </a:r>
              <a:r>
                <a:rPr lang="es-419" sz="1400" dirty="0" smtClean="0">
                  <a:latin typeface="Calibri" panose="020F0502020204030204"/>
                </a:rPr>
                <a:t>1</a:t>
              </a:r>
              <a:r>
                <a:rPr lang="es-MX" sz="1400" dirty="0" smtClean="0">
                  <a:latin typeface="Calibri" panose="020F0502020204030204"/>
                </a:rPr>
                <a:t> </a:t>
              </a:r>
              <a:r>
                <a:rPr lang="es-MX" sz="1400" dirty="0">
                  <a:latin typeface="Calibri" panose="020F0502020204030204"/>
                </a:rPr>
                <a:t>de </a:t>
              </a:r>
              <a:r>
                <a:rPr lang="es-419" sz="1400" dirty="0" smtClean="0">
                  <a:latin typeface="Calibri" panose="020F0502020204030204"/>
                </a:rPr>
                <a:t>Octubre</a:t>
              </a:r>
              <a:r>
                <a:rPr lang="es-MX" sz="1400" dirty="0" smtClean="0">
                  <a:latin typeface="Calibri" panose="020F0502020204030204"/>
                </a:rPr>
                <a:t> </a:t>
              </a:r>
              <a:r>
                <a:rPr lang="es-MX" sz="1400" dirty="0">
                  <a:latin typeface="Calibri" panose="020F0502020204030204"/>
                </a:rPr>
                <a:t>2023 </a:t>
              </a:r>
              <a:r>
                <a:rPr lang="es-MX" sz="1400" dirty="0" smtClean="0">
                  <a:latin typeface="Calibri" panose="020F0502020204030204"/>
                </a:rPr>
                <a:t>a</a:t>
              </a:r>
              <a:r>
                <a:rPr lang="es-419" sz="1400" dirty="0" smtClean="0">
                  <a:latin typeface="Calibri" panose="020F0502020204030204"/>
                </a:rPr>
                <a:t> </a:t>
              </a:r>
              <a:r>
                <a:rPr lang="es-419" sz="1400" dirty="0" smtClean="0">
                  <a:latin typeface="Calibri" panose="020F0502020204030204"/>
                  <a:hlinkClick r:id="rId14"/>
                </a:rPr>
                <a:t>benech@agro.uba.ar</a:t>
              </a:r>
              <a:r>
                <a:rPr lang="es-419" sz="1400" dirty="0" smtClean="0">
                  <a:latin typeface="Calibri" panose="020F0502020204030204"/>
                </a:rPr>
                <a:t> o a</a:t>
              </a:r>
              <a:r>
                <a:rPr lang="es-MX" sz="1400" dirty="0" smtClean="0">
                  <a:latin typeface="Calibri" panose="020F0502020204030204"/>
                </a:rPr>
                <a:t> </a:t>
              </a:r>
              <a:r>
                <a:rPr lang="es-MX" sz="1400" dirty="0">
                  <a:solidFill>
                    <a:srgbClr val="4472C4"/>
                  </a:solidFill>
                  <a:latin typeface="Calibri" panose="020F0502020204030204"/>
                  <a:hlinkClick r:id="rId15"/>
                </a:rPr>
                <a:t>mvr@agro.uba.ar</a:t>
              </a:r>
              <a:endParaRPr lang="es-AR" sz="1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xmlns="" id="{C6274D80-B01F-74A6-3FB3-4112B14497CC}"/>
                </a:ext>
              </a:extLst>
            </p:cNvPr>
            <p:cNvSpPr txBox="1"/>
            <p:nvPr/>
          </p:nvSpPr>
          <p:spPr>
            <a:xfrm>
              <a:off x="1395876" y="3794908"/>
              <a:ext cx="1954986" cy="418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b="1" i="1" dirty="0">
                  <a:solidFill>
                    <a:schemeClr val="bg1"/>
                  </a:solidFill>
                </a:rPr>
                <a:t>Previamente en este proyecto… </a:t>
              </a:r>
              <a:endParaRPr lang="es-AR" sz="16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xmlns="" id="{7EC61894-2361-67F2-374D-B06A31719313}"/>
                </a:ext>
              </a:extLst>
            </p:cNvPr>
            <p:cNvSpPr txBox="1"/>
            <p:nvPr/>
          </p:nvSpPr>
          <p:spPr>
            <a:xfrm>
              <a:off x="1260021" y="5305380"/>
              <a:ext cx="4031289" cy="1901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1200" b="1" dirty="0"/>
                <a:t>Objetivos: </a:t>
              </a:r>
              <a:r>
                <a:rPr lang="es-AR" sz="1200" dirty="0"/>
                <a:t>El objetivo general de este proyecto es dilucidar los fundamentos genéticos y moleculares de la resistencia al brotado pre-cosecha (BPC) en sorgo </a:t>
              </a:r>
              <a:r>
                <a:rPr lang="es-AR" sz="1200" dirty="0" err="1"/>
                <a:t>granífero</a:t>
              </a:r>
              <a:r>
                <a:rPr lang="es-AR" sz="1200" dirty="0"/>
                <a:t>. </a:t>
              </a:r>
              <a:r>
                <a:rPr lang="es-419" sz="1200" dirty="0" smtClean="0"/>
                <a:t>Hoy </a:t>
              </a:r>
              <a:r>
                <a:rPr lang="es-AR" sz="1200" dirty="0" smtClean="0"/>
                <a:t>sabemos </a:t>
              </a:r>
              <a:r>
                <a:rPr lang="es-AR" sz="1200" dirty="0"/>
                <a:t>que una dormición breve de los granos (i.e. salida de la dormición a partir de madurez fisiológica -MF- o antes) </a:t>
              </a:r>
              <a:r>
                <a:rPr lang="es-AR" sz="1200" dirty="0" smtClean="0"/>
                <a:t>expone </a:t>
              </a:r>
              <a:r>
                <a:rPr lang="es-AR" sz="1200" dirty="0"/>
                <a:t>al cultivo a sufrir BPC si ocurren lluvias antes de la </a:t>
              </a:r>
              <a:r>
                <a:rPr lang="es-AR" sz="1200" dirty="0" smtClean="0"/>
                <a:t>cosecha</a:t>
              </a:r>
              <a:r>
                <a:rPr lang="es-419" sz="1200" dirty="0" smtClean="0"/>
                <a:t>. </a:t>
              </a:r>
              <a:r>
                <a:rPr lang="es-ES_tradnl" sz="1200" dirty="0" smtClean="0"/>
                <a:t>El </a:t>
              </a:r>
              <a:r>
                <a:rPr lang="es-ES_tradnl" sz="1200" dirty="0"/>
                <a:t>BPC se define como la germinación anticipada del grano cuando el mismo se encuentra todavía en la planta </a:t>
              </a:r>
              <a:r>
                <a:rPr lang="es-ES_tradnl" sz="1200" dirty="0" smtClean="0"/>
                <a:t>madre. </a:t>
              </a:r>
              <a:r>
                <a:rPr lang="es-AR" sz="1200" dirty="0"/>
                <a:t>Nuestro grupo ha venido investigando la regulación hormonal de la dormición en la cual el ácido </a:t>
              </a:r>
              <a:r>
                <a:rPr lang="es-AR" sz="1200" dirty="0" err="1"/>
                <a:t>abscísico</a:t>
              </a:r>
              <a:r>
                <a:rPr lang="es-AR" sz="1200" dirty="0"/>
                <a:t> (ABA) </a:t>
              </a:r>
              <a:r>
                <a:rPr lang="es-419" sz="1200" dirty="0" smtClean="0"/>
                <a:t>y las </a:t>
              </a:r>
              <a:r>
                <a:rPr lang="es-419" sz="1200" dirty="0" err="1" smtClean="0"/>
                <a:t>giberelinas</a:t>
              </a:r>
              <a:r>
                <a:rPr lang="es-419" sz="1200" dirty="0" smtClean="0"/>
                <a:t> (</a:t>
              </a:r>
              <a:r>
                <a:rPr lang="es-419" sz="1200" dirty="0" err="1" smtClean="0"/>
                <a:t>GAs</a:t>
              </a:r>
              <a:r>
                <a:rPr lang="es-419" sz="1200" dirty="0" smtClean="0"/>
                <a:t>) </a:t>
              </a:r>
              <a:r>
                <a:rPr lang="es-AR" sz="1200" dirty="0" smtClean="0"/>
                <a:t>juega</a:t>
              </a:r>
              <a:r>
                <a:rPr lang="es-419" sz="1200" dirty="0" smtClean="0"/>
                <a:t>n</a:t>
              </a:r>
              <a:r>
                <a:rPr lang="es-AR" sz="1200" dirty="0" smtClean="0"/>
                <a:t> </a:t>
              </a:r>
              <a:r>
                <a:rPr lang="es-AR" sz="1200" dirty="0"/>
                <a:t>un papel </a:t>
              </a:r>
              <a:r>
                <a:rPr lang="es-AR" sz="1200" dirty="0" smtClean="0"/>
                <a:t>principal</a:t>
              </a:r>
              <a:r>
                <a:rPr lang="es-419" sz="1200" dirty="0" smtClean="0"/>
                <a:t> y con este proyecto se propone avanzar en los fundamentos genéticos y moleculares de esta regulación</a:t>
              </a:r>
              <a:r>
                <a:rPr lang="es-AR" sz="1200" dirty="0" smtClean="0"/>
                <a:t>. </a:t>
              </a:r>
              <a:r>
                <a:rPr lang="es-MX" sz="1200" b="1" dirty="0" smtClean="0"/>
                <a:t>Actividades</a:t>
              </a:r>
              <a:r>
                <a:rPr lang="es-MX" sz="1200" b="1" dirty="0"/>
                <a:t>:</a:t>
              </a:r>
              <a:r>
                <a:rPr lang="es-MX" sz="1200" dirty="0"/>
                <a:t> Cultivo de sorgo a campo (en FAUBA), ensayos de germinación en laboratorio, toma de muestras de embriones en desarrollo para estudios moleculares. </a:t>
              </a:r>
              <a:r>
                <a:rPr lang="es-419" sz="1200" dirty="0"/>
                <a:t>E</a:t>
              </a:r>
              <a:r>
                <a:rPr lang="es-MX" sz="1200" dirty="0" err="1" smtClean="0"/>
                <a:t>xtracción</a:t>
              </a:r>
              <a:r>
                <a:rPr lang="es-MX" sz="1200" dirty="0" smtClean="0"/>
                <a:t> </a:t>
              </a:r>
              <a:r>
                <a:rPr lang="es-MX" sz="1200" dirty="0"/>
                <a:t>de ARN y ADN, medición de expresión de genes por RT-</a:t>
              </a:r>
              <a:r>
                <a:rPr lang="es-MX" sz="1200" dirty="0" err="1"/>
                <a:t>qPCR</a:t>
              </a:r>
              <a:r>
                <a:rPr lang="es-MX" sz="1200" dirty="0"/>
                <a:t> y proteínas por WB. Análisis de datos de secuenciación genómica y transcriptómica. </a:t>
              </a:r>
              <a:r>
                <a:rPr lang="es-MX" sz="1200" b="1" dirty="0" smtClean="0"/>
                <a:t>Perfil</a:t>
              </a:r>
              <a:r>
                <a:rPr lang="es-MX" sz="1200" b="1" dirty="0"/>
                <a:t>:</a:t>
              </a:r>
              <a:r>
                <a:rPr lang="es-MX" sz="1200" dirty="0"/>
                <a:t> Formación en Biología, Agronomía o carreras afines. Motivación por la </a:t>
              </a:r>
              <a:r>
                <a:rPr lang="es-MX" sz="1200" dirty="0" smtClean="0"/>
                <a:t>investigación. </a:t>
              </a:r>
              <a:r>
                <a:rPr lang="es-MX" sz="1200" dirty="0"/>
                <a:t>Inglés (leer y escribir</a:t>
              </a:r>
              <a:r>
                <a:rPr lang="es-MX" sz="1200" dirty="0" smtClean="0"/>
                <a:t>).</a:t>
              </a:r>
              <a:endParaRPr lang="es-419" sz="12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208490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517</TotalTime>
  <Words>387</Words>
  <Application>Microsoft Office PowerPoint</Application>
  <PresentationFormat>Personalizado</PresentationFormat>
  <Paragraphs>15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Veronica Rodriguez</dc:creator>
  <cp:lastModifiedBy>SAFV</cp:lastModifiedBy>
  <cp:revision>22</cp:revision>
  <dcterms:created xsi:type="dcterms:W3CDTF">2022-12-09T12:39:52Z</dcterms:created>
  <dcterms:modified xsi:type="dcterms:W3CDTF">2023-10-09T21:23:45Z</dcterms:modified>
</cp:coreProperties>
</file>