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A009B-4985-25AA-D725-F0C5DD806E7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9AD2E-5491-1766-6E75-0A923C161DA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B176D2-6226-E213-1A6F-C7F9314861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0487EF-49F5-4506-AFFB-5758B69769BD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8BEB79-0C27-CD58-DFBD-D67DCF94BD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165707-18B8-1E3D-D99C-4547FE43B9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D27652-E569-4E10-B8B1-8CFFAE95E4E4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32544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A0E24-DF5A-CFC5-FF9A-1792831D84A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D2CF96-7AED-59AC-0275-D42121456FA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BD9CC7-B06F-82C6-3360-EF0B012CEE1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EDCC90-69DD-465F-9ED9-333CBE5BBFFB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32548-C1A7-3716-2D83-51BC0AFAFA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BF6E3C-51AE-FB40-27E8-039D87BA5E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A00FB9-2933-48F0-B6DF-22182D6F42F5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20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85EF5E-7073-C422-F1D7-9CDE4C84734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9ED514-E028-5FBB-2AD1-76848C479D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709E0D-5D93-2629-A1B9-20C47AB566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047616-39F9-40F9-BC4B-5DC4D3CABDEC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0929A0-1732-EE02-9AA5-9361E12BB6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1080F1-D9BF-2671-F8CE-FAC46AB483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0FB106-0C1E-4F3F-85F5-E0EF54401DB2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3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0D838-6906-D8F1-EA70-FACC1FF8A80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973F1A-28AC-A11C-3882-2927161D2DC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F8867B-F7F1-3531-C542-EE283D933F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FF906F-6069-418D-93D8-492EC73728D5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132F47-158A-83BF-7C94-C3B6C47613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218F5F-6F9C-ABFA-26E4-B5002B3280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FB2F80-B713-436F-88E4-61CA30BB1658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11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4B0B3-9597-D192-02F8-FFF12E6CB2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5D4774-625E-FEB9-1C0E-1FA00A752A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912FD1-D99B-720D-5021-0B13178FA5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697084-6BEC-4BF6-969B-09E0E2B65B26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56715-1B01-DA6F-6E87-E2C7DB37D1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276EBB-90A6-F6F9-8C53-F0C373ED9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87D812-A7D7-4884-8176-E463F052A422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9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63C14-D0A8-D7EC-253C-D1B6CF62471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0A342A-CE57-3BE5-91DF-4B20832E25F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F47DB8-63B0-0199-2A73-CA26D7AE84E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D4E11-1CD8-5C10-F951-3B5A8C5D21D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B4842D-1DB8-4A70-8804-60A6084404DF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AE755B-4010-8266-B76E-09D0C566A4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E62941-CAAC-A4FD-D171-B9964C6DFA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F2A6C8-59AB-4E8E-910C-B0194DF8F6D7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44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A15E8-AE0D-C958-C261-CA7DB0DB34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03145-227B-AD51-3D25-631F6EE89A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EF319-3578-7CA6-9BE7-E07EC6F81B6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88D3FB-7EB7-0AE1-E7F2-48497132FE6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CE4E43-AF3C-6794-8468-2DA6B734CA7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2E82C3-A895-F0B5-F154-3D8B21284A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5F824C-FEA4-4D78-B6E1-646DF1292911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EACDD7-446D-0AF8-D975-2DCDF9B7D7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298D9E4-F3B5-4BD7-5808-8DDAEDA7FC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EB75C8-F891-4790-AF28-8A2573F436A1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51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C73F-1A57-631B-41CE-AEE448D1697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8C62BC-EB5F-57F3-0302-CD5DB18768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6B952D-255F-4242-AD0B-F301234D4E81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137D71-6314-C7A4-B625-D46290BEED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C62F26-FD6E-5EF1-BD72-FC2E776874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ABCB2C-51B8-4413-8BEE-0739A5E40D0C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3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637E9B-97E8-E501-B9F0-2514A6D0C9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EEA4DF-9387-4438-8BE1-26085D900E2F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E483C0-B5B1-E012-3E9B-731CA93A1E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AF3EAC-195D-EECA-B52D-E05F134745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C5D57C-87E5-4C25-AF20-31EA5F9DF77D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39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896C3-EB30-7D2C-461E-2B1B6B52C5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542B0C-46AB-674E-0E1A-8E592CCB65B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3FFD1D-5637-8784-2B61-9D96116620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5D94F2-9D89-38DF-4BFF-C9B4467726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985708-87E4-4741-942A-0A10EDDB279C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F6BD3B-A350-B671-AA27-49562FE2C7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3C294E-F703-5A15-C249-67E511FDE8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A2B478-29F9-4762-8A1F-3F038DD6080E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6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2F1B3-7FCD-B40D-6529-78651E07AD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806713-2EF0-BA2A-04E4-57051314045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DE" sz="3200"/>
            </a:lvl1pPr>
          </a:lstStyle>
          <a:p>
            <a:pPr lvl="0"/>
            <a:endParaRPr lang="de-D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9E94DF-6B0D-96C6-17AB-0694B1385E6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4F826D-B5D4-A057-F771-1B4F697E90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80310-90E8-4D44-9FCE-99C76CB12230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718C48-FFE4-32A1-563B-C6DD63C97C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6B5EA9-FC0D-D695-E277-A4501123EA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193FA6-8EE0-451F-B3CA-91F8483FA6FA}" type="slidenum"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91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B84B81-C893-3722-43D9-C5C27FB206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de-D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A8FAFC-4512-82EF-8E4B-048858B55B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de-D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313698-F00F-5A95-6A94-9047F2E6598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5AA34D9-F019-4C5F-B4FD-F29988436F65}" type="datetime1">
              <a:rPr lang="de-DE"/>
              <a:pPr lvl="0"/>
              <a:t>11.05.2025</a:t>
            </a:fld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9878AB-041D-9ABF-1DC0-6AE1671A7BB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851757-1BB6-0683-F5E7-22EEC3BBA81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512E8EF-54B5-4185-87C6-5CB0F55729A3}" type="slidenum"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scholar.google.com/citations?user=WmvmgosAAAAJ&amp;hl=es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ysmegna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3">
            <a:extLst>
              <a:ext uri="{FF2B5EF4-FFF2-40B4-BE49-F238E27FC236}">
                <a16:creationId xmlns:a16="http://schemas.microsoft.com/office/drawing/2014/main" id="{2FA58C22-5E55-50BB-DE5B-3D8215998A93}"/>
              </a:ext>
            </a:extLst>
          </p:cNvPr>
          <p:cNvSpPr txBox="1"/>
          <p:nvPr/>
        </p:nvSpPr>
        <p:spPr>
          <a:xfrm>
            <a:off x="-24231" y="442057"/>
            <a:ext cx="791623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Conservación</a:t>
            </a:r>
            <a:endParaRPr lang="es-CU" sz="2400" b="1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3" name="CuadroTexto 4">
            <a:extLst>
              <a:ext uri="{FF2B5EF4-FFF2-40B4-BE49-F238E27FC236}">
                <a16:creationId xmlns:a16="http://schemas.microsoft.com/office/drawing/2014/main" id="{4EDB548B-8DDD-3F86-6B1B-8A638F79F7E8}"/>
              </a:ext>
            </a:extLst>
          </p:cNvPr>
          <p:cNvSpPr txBox="1"/>
          <p:nvPr/>
        </p:nvSpPr>
        <p:spPr>
          <a:xfrm>
            <a:off x="7892003" y="74121"/>
            <a:ext cx="176924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Taxonomía</a:t>
            </a:r>
            <a:endParaRPr lang="es-CU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5 CuadroTexto">
            <a:extLst>
              <a:ext uri="{FF2B5EF4-FFF2-40B4-BE49-F238E27FC236}">
                <a16:creationId xmlns:a16="http://schemas.microsoft.com/office/drawing/2014/main" id="{8AE414FB-A1A5-59F4-CBEA-00A9416D82A3}"/>
              </a:ext>
            </a:extLst>
          </p:cNvPr>
          <p:cNvSpPr txBox="1"/>
          <p:nvPr/>
        </p:nvSpPr>
        <p:spPr>
          <a:xfrm>
            <a:off x="1539776" y="62997"/>
            <a:ext cx="10142826" cy="13849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800" b="1" i="0" u="none" strike="noStrike" kern="1200" cap="none" spc="0" baseline="0" dirty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La evolución de un científico cubano a través de los escarabajos acuáticos de la  familia Dytiscidae (</a:t>
            </a:r>
            <a:r>
              <a:rPr lang="es-ES" sz="2800" b="1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Coleoptera</a:t>
            </a:r>
            <a:r>
              <a:rPr lang="es-ES" sz="2800" b="1" i="0" u="none" strike="noStrike" kern="1200" cap="none" spc="0" baseline="0" dirty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: </a:t>
            </a:r>
            <a:r>
              <a:rPr lang="es-ES" sz="2800" b="1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Adephaga</a:t>
            </a:r>
            <a:r>
              <a:rPr lang="es-ES" sz="2800" b="1" i="0" u="none" strike="noStrike" kern="1200" cap="none" spc="0" baseline="0" dirty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)</a:t>
            </a:r>
          </a:p>
        </p:txBody>
      </p:sp>
      <p:sp>
        <p:nvSpPr>
          <p:cNvPr id="5" name="2 Rectángulo">
            <a:extLst>
              <a:ext uri="{FF2B5EF4-FFF2-40B4-BE49-F238E27FC236}">
                <a16:creationId xmlns:a16="http://schemas.microsoft.com/office/drawing/2014/main" id="{204C6E79-A3A2-6F5C-BA5A-B04C36035CE1}"/>
              </a:ext>
            </a:extLst>
          </p:cNvPr>
          <p:cNvSpPr/>
          <p:nvPr/>
        </p:nvSpPr>
        <p:spPr>
          <a:xfrm>
            <a:off x="1709926" y="4377724"/>
            <a:ext cx="9140049" cy="15542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Yoandri S. Megna; </a:t>
            </a:r>
            <a:r>
              <a:rPr lang="es-ES" sz="200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  <a:hlinkClick r:id="rId2"/>
              </a:rPr>
              <a:t>ysmegna@gmail.com</a:t>
            </a:r>
            <a:r>
              <a:rPr lang="es-ES" sz="200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 </a:t>
            </a:r>
            <a:endParaRPr lang="es-ES" sz="2000" i="0" u="none" strike="noStrike" kern="1200" cap="none" spc="0" baseline="30000" dirty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Universidad </a:t>
            </a:r>
            <a:r>
              <a:rPr lang="es-ES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Nacional Mayor de San Marcos, Lima, Perú.</a:t>
            </a:r>
            <a:endParaRPr lang="de-DE" sz="16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Departamento de Entomología, Museo de Historia Natural (UNMSM), Lima, Perú.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dirty="0">
                <a:solidFill>
                  <a:srgbClr val="1155CC"/>
                </a:solidFill>
                <a:effectLst/>
                <a:latin typeface="DejaVuSans"/>
                <a:hlinkClick r:id="rId3"/>
              </a:rPr>
              <a:t>https://scholar.google.com/citations?user=WmvmgosAAAAJ&amp;hl=es</a:t>
            </a:r>
            <a:endParaRPr lang="de-DE" sz="16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</p:txBody>
      </p:sp>
      <p:sp>
        <p:nvSpPr>
          <p:cNvPr id="6" name="2 Rectángulo">
            <a:extLst>
              <a:ext uri="{FF2B5EF4-FFF2-40B4-BE49-F238E27FC236}">
                <a16:creationId xmlns:a16="http://schemas.microsoft.com/office/drawing/2014/main" id="{08145DF9-009E-4AC3-3E0A-34EB86E90104}"/>
              </a:ext>
            </a:extLst>
          </p:cNvPr>
          <p:cNvSpPr/>
          <p:nvPr/>
        </p:nvSpPr>
        <p:spPr>
          <a:xfrm>
            <a:off x="5007108" y="6346585"/>
            <a:ext cx="2965536" cy="41620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BUENOS AIRES, 2025</a:t>
            </a:r>
            <a:endParaRPr lang="de-DE" sz="16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3ED99DB2-80EF-E8B6-DD5D-B63DE53F6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0328" y="3547707"/>
            <a:ext cx="1318957" cy="19833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n 14">
            <a:extLst>
              <a:ext uri="{FF2B5EF4-FFF2-40B4-BE49-F238E27FC236}">
                <a16:creationId xmlns:a16="http://schemas.microsoft.com/office/drawing/2014/main" id="{62B6D868-4F32-E33C-E647-7FAF82B7C6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6171" y="5246717"/>
            <a:ext cx="1885748" cy="188574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2" descr="ProCiencia">
            <a:extLst>
              <a:ext uri="{FF2B5EF4-FFF2-40B4-BE49-F238E27FC236}">
                <a16:creationId xmlns:a16="http://schemas.microsoft.com/office/drawing/2014/main" id="{F08FBECC-2DBD-892B-67F0-A7FA0A24450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23875" b="29866"/>
          <a:stretch>
            <a:fillRect/>
          </a:stretch>
        </p:blipFill>
        <p:spPr>
          <a:xfrm>
            <a:off x="367707" y="5905478"/>
            <a:ext cx="1853260" cy="85731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4" descr="Buscador de Resoluciones">
            <a:extLst>
              <a:ext uri="{FF2B5EF4-FFF2-40B4-BE49-F238E27FC236}">
                <a16:creationId xmlns:a16="http://schemas.microsoft.com/office/drawing/2014/main" id="{7DDDE2AB-EAF3-3FA7-1880-E2AA474A6CF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45281"/>
          <a:stretch>
            <a:fillRect/>
          </a:stretch>
        </p:blipFill>
        <p:spPr>
          <a:xfrm>
            <a:off x="2194688" y="5813599"/>
            <a:ext cx="2418350" cy="103822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6" descr="logotipo del sitio">
            <a:extLst>
              <a:ext uri="{FF2B5EF4-FFF2-40B4-BE49-F238E27FC236}">
                <a16:creationId xmlns:a16="http://schemas.microsoft.com/office/drawing/2014/main" id="{00FFCD57-ED63-750E-9196-3E4F0AAA0B7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8191862" y="6061246"/>
            <a:ext cx="2047606" cy="81520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2" descr="D:\YOANDRI\MAESTRÍA YOANDRI\RAYA.jpg">
            <a:extLst>
              <a:ext uri="{FF2B5EF4-FFF2-40B4-BE49-F238E27FC236}">
                <a16:creationId xmlns:a16="http://schemas.microsoft.com/office/drawing/2014/main" id="{61930670-E343-4A43-2E64-CBE2030F3F4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577599" y="5959817"/>
            <a:ext cx="9987232" cy="5682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5" descr="C:\Users\user\Desktop\Practica\Imagens utiles\Dyt.png">
            <a:extLst>
              <a:ext uri="{FF2B5EF4-FFF2-40B4-BE49-F238E27FC236}">
                <a16:creationId xmlns:a16="http://schemas.microsoft.com/office/drawing/2014/main" id="{1283E742-423D-B238-3817-AF4935002EC6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 rot="2838548">
            <a:off x="10801842" y="2100801"/>
            <a:ext cx="1273658" cy="165846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Imagen 7">
            <a:extLst>
              <a:ext uri="{FF2B5EF4-FFF2-40B4-BE49-F238E27FC236}">
                <a16:creationId xmlns:a16="http://schemas.microsoft.com/office/drawing/2014/main" id="{8FD10D7B-C60A-DB16-1217-DE3072FE1A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4507" y="4354125"/>
            <a:ext cx="1438652" cy="14386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2 Rectángulo">
            <a:extLst>
              <a:ext uri="{FF2B5EF4-FFF2-40B4-BE49-F238E27FC236}">
                <a16:creationId xmlns:a16="http://schemas.microsoft.com/office/drawing/2014/main" id="{2146C128-6245-811F-AE2D-CAD98D327058}"/>
              </a:ext>
            </a:extLst>
          </p:cNvPr>
          <p:cNvSpPr/>
          <p:nvPr/>
        </p:nvSpPr>
        <p:spPr>
          <a:xfrm>
            <a:off x="76200" y="1462557"/>
            <a:ext cx="10524128" cy="2554540"/>
          </a:xfrm>
          <a:prstGeom prst="rect">
            <a:avLst/>
          </a:prstGeom>
          <a:noFill/>
          <a:ln w="28575" cap="flat">
            <a:solidFill>
              <a:srgbClr val="0070C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La actividad científica dirigida a los aspectos taxonómicos y de conservación de los de escarabajos acuáticos de la familia Dytiscidae han permito el crecimiento académico de un investigador en Cuba. Mediante el uso de técnicas morfológicas, moleculares y de cooperación con base datos globales. Han sido estudiados los aspectos históricos de la composición y distribución de los </a:t>
            </a:r>
            <a:r>
              <a:rPr lang="es-ES" sz="2000" b="1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ditíscidos</a:t>
            </a:r>
            <a:r>
              <a:rPr lang="es-ES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 del área neotropical. También, han sido evaluados los sistemas locales de áreas protegidas para hacer recomendaciones a la conservación de especies amenazadas de este grupo de insectos.</a:t>
            </a:r>
            <a:endParaRPr lang="de-DE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</p:txBody>
      </p:sp>
      <p:sp>
        <p:nvSpPr>
          <p:cNvPr id="16" name="2 Rectángulo">
            <a:extLst>
              <a:ext uri="{FF2B5EF4-FFF2-40B4-BE49-F238E27FC236}">
                <a16:creationId xmlns:a16="http://schemas.microsoft.com/office/drawing/2014/main" id="{888BEF37-49D6-0AF4-496D-4389A8D09166}"/>
              </a:ext>
            </a:extLst>
          </p:cNvPr>
          <p:cNvSpPr/>
          <p:nvPr/>
        </p:nvSpPr>
        <p:spPr>
          <a:xfrm>
            <a:off x="2650063" y="4069829"/>
            <a:ext cx="786559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i="0" u="none" strike="noStrike" kern="1200" cap="none" spc="0" baseline="0" dirty="0">
                <a:solidFill>
                  <a:srgbClr val="FF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HORA: </a:t>
            </a:r>
            <a:r>
              <a:rPr lang="es-ES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14:30  </a:t>
            </a:r>
            <a:r>
              <a:rPr lang="es-ES" sz="1600" b="1" i="0" u="none" strike="noStrike" kern="1200" cap="none" spc="0" baseline="0" dirty="0">
                <a:solidFill>
                  <a:srgbClr val="FF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 LUGAR: </a:t>
            </a:r>
            <a:r>
              <a:rPr lang="es-ES" sz="1600" i="0" u="none" strike="noStrike" kern="1200" cap="none" spc="0" baseline="0" dirty="0">
                <a:uFillTx/>
                <a:latin typeface="Arial" pitchFamily="34"/>
                <a:ea typeface="Times New Roman" pitchFamily="18"/>
                <a:cs typeface="Arial" pitchFamily="34"/>
              </a:rPr>
              <a:t>A</a:t>
            </a:r>
            <a:r>
              <a:rPr lang="es-E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ula de la Cátedra de Zoología Agrícola, Pabellón </a:t>
            </a:r>
            <a:r>
              <a:rPr lang="es-E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Uballes</a:t>
            </a:r>
            <a:endParaRPr lang="es-ES" sz="1600" b="1" i="0" u="none" strike="noStrike" kern="1200" cap="none" spc="0" baseline="30000" dirty="0">
              <a:solidFill>
                <a:srgbClr val="FF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</p:txBody>
      </p:sp>
      <p:sp>
        <p:nvSpPr>
          <p:cNvPr id="17" name="2 Rectángulo">
            <a:extLst>
              <a:ext uri="{FF2B5EF4-FFF2-40B4-BE49-F238E27FC236}">
                <a16:creationId xmlns:a16="http://schemas.microsoft.com/office/drawing/2014/main" id="{9357FCB1-8060-1B3D-1A96-9CA424BDB0AB}"/>
              </a:ext>
            </a:extLst>
          </p:cNvPr>
          <p:cNvSpPr/>
          <p:nvPr/>
        </p:nvSpPr>
        <p:spPr>
          <a:xfrm>
            <a:off x="20233" y="1063770"/>
            <a:ext cx="4252508" cy="40011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  <a:cs typeface="Arial" pitchFamily="34"/>
              </a:rPr>
              <a:t>Miércoles 14 de mayo de 2025</a:t>
            </a:r>
            <a:endParaRPr lang="es-ES" sz="2000" b="1" i="0" u="none" strike="noStrike" kern="1200" cap="none" spc="0" baseline="30000" dirty="0">
              <a:solidFill>
                <a:srgbClr val="000000"/>
              </a:solidFill>
              <a:uFillTx/>
              <a:latin typeface="Arial" pitchFamily="34"/>
              <a:ea typeface="Times New Roman" pitchFamily="18"/>
              <a:cs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DejaVuSans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 Megna</dc:creator>
  <cp:lastModifiedBy>Y Megna</cp:lastModifiedBy>
  <cp:revision>3</cp:revision>
  <dcterms:created xsi:type="dcterms:W3CDTF">2025-05-10T12:56:39Z</dcterms:created>
  <dcterms:modified xsi:type="dcterms:W3CDTF">2025-05-11T16:40:05Z</dcterms:modified>
</cp:coreProperties>
</file>